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86" r:id="rId3"/>
    <p:sldId id="323" r:id="rId4"/>
    <p:sldId id="322" r:id="rId5"/>
    <p:sldId id="258" r:id="rId6"/>
    <p:sldId id="262" r:id="rId7"/>
    <p:sldId id="264" r:id="rId8"/>
    <p:sldId id="275" r:id="rId9"/>
    <p:sldId id="276" r:id="rId10"/>
    <p:sldId id="277" r:id="rId11"/>
    <p:sldId id="265" r:id="rId12"/>
    <p:sldId id="267" r:id="rId13"/>
    <p:sldId id="278" r:id="rId14"/>
    <p:sldId id="290" r:id="rId15"/>
    <p:sldId id="292" r:id="rId16"/>
    <p:sldId id="313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10" r:id="rId34"/>
    <p:sldId id="311" r:id="rId35"/>
    <p:sldId id="312" r:id="rId36"/>
    <p:sldId id="315" r:id="rId37"/>
    <p:sldId id="326" r:id="rId38"/>
    <p:sldId id="316" r:id="rId39"/>
    <p:sldId id="327" r:id="rId40"/>
    <p:sldId id="328" r:id="rId41"/>
    <p:sldId id="329" r:id="rId42"/>
    <p:sldId id="330" r:id="rId43"/>
    <p:sldId id="317" r:id="rId44"/>
    <p:sldId id="274" r:id="rId45"/>
    <p:sldId id="288" r:id="rId46"/>
    <p:sldId id="324" r:id="rId47"/>
  </p:sldIdLst>
  <p:sldSz cx="12192000" cy="6858000"/>
  <p:notesSz cx="6858000" cy="9144000"/>
  <p:embeddedFontLst>
    <p:embeddedFont>
      <p:font typeface="等线 Light" panose="02010600030101010101" charset="-122"/>
      <p:regular r:id="rId48"/>
    </p:embeddedFont>
    <p:embeddedFont>
      <p:font typeface="等线" panose="02010600030101010101" charset="-122"/>
      <p:regular r:id="rId49"/>
      <p:bold r:id="rId50"/>
    </p:embeddedFont>
    <p:embeddedFont>
      <p:font typeface="微软雅黑" panose="020B0503020204020204" pitchFamily="34" charset="-122"/>
      <p:regular r:id="rId51"/>
      <p:bold r:id="rId52"/>
    </p:embeddedFont>
    <p:embeddedFont>
      <p:font typeface="方正粗宋简体" panose="02010600030101010101" charset="-122"/>
      <p:regular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DEDEB"/>
    <a:srgbClr val="404040"/>
    <a:srgbClr val="1092C6"/>
    <a:srgbClr val="57B489"/>
    <a:srgbClr val="E69546"/>
    <a:srgbClr val="8CC84A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6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5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9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00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76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07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47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9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57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2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02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0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26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4479B-6898-4A07-B8EC-7AD79B046CF4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32186-D1E8-4E8A-B4B2-8C4106D595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9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5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4909625" y="0"/>
            <a:ext cx="7282375" cy="6858000"/>
          </a:xfrm>
          <a:prstGeom prst="rt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斜纹 13"/>
          <p:cNvSpPr/>
          <p:nvPr/>
        </p:nvSpPr>
        <p:spPr>
          <a:xfrm>
            <a:off x="7455877" y="0"/>
            <a:ext cx="3836237" cy="3601329"/>
          </a:xfrm>
          <a:prstGeom prst="diagStripe">
            <a:avLst>
              <a:gd name="adj" fmla="val 4623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斜纹 14"/>
          <p:cNvSpPr/>
          <p:nvPr/>
        </p:nvSpPr>
        <p:spPr>
          <a:xfrm>
            <a:off x="10631699" y="0"/>
            <a:ext cx="1320830" cy="1239950"/>
          </a:xfrm>
          <a:prstGeom prst="diagStripe">
            <a:avLst>
              <a:gd name="adj" fmla="val 7554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438376" y="5916052"/>
            <a:ext cx="1320830" cy="941949"/>
          </a:xfrm>
          <a:custGeom>
            <a:avLst/>
            <a:gdLst>
              <a:gd name="connsiteX0" fmla="*/ 997821 w 1320830"/>
              <a:gd name="connsiteY0" fmla="*/ 0 h 941949"/>
              <a:gd name="connsiteX1" fmla="*/ 1320830 w 1320830"/>
              <a:gd name="connsiteY1" fmla="*/ 0 h 941949"/>
              <a:gd name="connsiteX2" fmla="*/ 317439 w 1320830"/>
              <a:gd name="connsiteY2" fmla="*/ 941949 h 941949"/>
              <a:gd name="connsiteX3" fmla="*/ 0 w 1320830"/>
              <a:gd name="connsiteY3" fmla="*/ 941949 h 941949"/>
              <a:gd name="connsiteX4" fmla="*/ 0 w 1320830"/>
              <a:gd name="connsiteY4" fmla="*/ 936720 h 94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30" h="941949">
                <a:moveTo>
                  <a:pt x="997821" y="0"/>
                </a:moveTo>
                <a:lnTo>
                  <a:pt x="1320830" y="0"/>
                </a:lnTo>
                <a:lnTo>
                  <a:pt x="317439" y="941949"/>
                </a:lnTo>
                <a:lnTo>
                  <a:pt x="0" y="941949"/>
                </a:lnTo>
                <a:lnTo>
                  <a:pt x="0" y="936720"/>
                </a:lnTo>
                <a:close/>
              </a:path>
            </a:pathLst>
          </a:custGeom>
          <a:solidFill>
            <a:srgbClr val="57B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斜纹 18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E69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0" y="-7421"/>
            <a:ext cx="1405095" cy="1319055"/>
          </a:xfrm>
          <a:custGeom>
            <a:avLst/>
            <a:gdLst>
              <a:gd name="connsiteX0" fmla="*/ 1025302 w 1405095"/>
              <a:gd name="connsiteY0" fmla="*/ 0 h 1319055"/>
              <a:gd name="connsiteX1" fmla="*/ 1405095 w 1405095"/>
              <a:gd name="connsiteY1" fmla="*/ 0 h 1319055"/>
              <a:gd name="connsiteX2" fmla="*/ 0 w 1405095"/>
              <a:gd name="connsiteY2" fmla="*/ 1319055 h 1319055"/>
              <a:gd name="connsiteX3" fmla="*/ 0 w 1405095"/>
              <a:gd name="connsiteY3" fmla="*/ 962518 h 131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095" h="1319055">
                <a:moveTo>
                  <a:pt x="1025302" y="0"/>
                </a:moveTo>
                <a:lnTo>
                  <a:pt x="1405095" y="0"/>
                </a:lnTo>
                <a:lnTo>
                  <a:pt x="0" y="1319055"/>
                </a:lnTo>
                <a:lnTo>
                  <a:pt x="0" y="9625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直角三角形 35"/>
          <p:cNvSpPr/>
          <p:nvPr/>
        </p:nvSpPr>
        <p:spPr>
          <a:xfrm rot="10800000" flipH="1">
            <a:off x="0" y="2944142"/>
            <a:ext cx="2190750" cy="1843756"/>
          </a:xfrm>
          <a:prstGeom prst="rtTriangle">
            <a:avLst/>
          </a:prstGeom>
          <a:blipFill dpi="0" rotWithShape="1">
            <a:blip r:embed="rId2">
              <a:alphaModFix amt="6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0" y="1802142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客户分析工作汇报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2057" y="2633139"/>
            <a:ext cx="3628572" cy="37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0" y="-7421"/>
            <a:ext cx="1405095" cy="1319055"/>
          </a:xfrm>
          <a:custGeom>
            <a:avLst/>
            <a:gdLst>
              <a:gd name="connsiteX0" fmla="*/ 1025302 w 1405095"/>
              <a:gd name="connsiteY0" fmla="*/ 0 h 1319055"/>
              <a:gd name="connsiteX1" fmla="*/ 1405095 w 1405095"/>
              <a:gd name="connsiteY1" fmla="*/ 0 h 1319055"/>
              <a:gd name="connsiteX2" fmla="*/ 0 w 1405095"/>
              <a:gd name="connsiteY2" fmla="*/ 1319055 h 1319055"/>
              <a:gd name="connsiteX3" fmla="*/ 0 w 1405095"/>
              <a:gd name="connsiteY3" fmla="*/ 962518 h 131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095" h="1319055">
                <a:moveTo>
                  <a:pt x="1025302" y="0"/>
                </a:moveTo>
                <a:lnTo>
                  <a:pt x="1405095" y="0"/>
                </a:lnTo>
                <a:lnTo>
                  <a:pt x="0" y="1319055"/>
                </a:lnTo>
                <a:lnTo>
                  <a:pt x="0" y="9625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852" y="3339157"/>
            <a:ext cx="33829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1144091"/>
            <a:ext cx="3360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517" y="1144091"/>
            <a:ext cx="3847635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341" y="1144091"/>
            <a:ext cx="3360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1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2766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371850"/>
            <a:ext cx="12192000" cy="34861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2411242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行业情况分析</a:t>
            </a:r>
            <a:endParaRPr lang="zh-CN" altLang="en-US" sz="4800" b="1" dirty="0">
              <a:solidFill>
                <a:schemeClr val="bg1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" y="3373019"/>
            <a:ext cx="5001491" cy="2528273"/>
          </a:xfrm>
          <a:prstGeom prst="rect">
            <a:avLst/>
          </a:pr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96000" y="3373020"/>
            <a:ext cx="4835236" cy="2528272"/>
          </a:xfrm>
          <a:prstGeom prst="rect">
            <a:avLst/>
          </a:pr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2" y="3774240"/>
            <a:ext cx="1009650" cy="10096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32387" y="4146967"/>
            <a:ext cx="315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运用因子分析对行业的分析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51" y="3806282"/>
            <a:ext cx="982584" cy="101453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475144" y="4094399"/>
            <a:ext cx="285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运用</a:t>
            </a:r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RFM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对行业的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734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08970" y="257289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分析背景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514" y="1559859"/>
            <a:ext cx="76924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，由于所分析的量化指标多达</a:t>
            </a:r>
            <a:r>
              <a:rPr lang="en-US" altLang="zh-CN" b="1" dirty="0" smtClean="0"/>
              <a:t>21</a:t>
            </a:r>
            <a:r>
              <a:rPr lang="zh-CN" altLang="en-US" b="1" dirty="0" smtClean="0"/>
              <a:t>个，逐一分析势必繁琐，因此我们借用因子分析方法，把</a:t>
            </a:r>
            <a:r>
              <a:rPr lang="en-US" altLang="zh-CN" b="1" dirty="0" smtClean="0"/>
              <a:t>21</a:t>
            </a:r>
            <a:r>
              <a:rPr lang="zh-CN" altLang="en-US" b="1" dirty="0" smtClean="0"/>
              <a:t>个变量综合为少数几个变量再来分析。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，经过信息的浓缩，把</a:t>
            </a:r>
            <a:r>
              <a:rPr lang="en-US" altLang="zh-CN" b="1" dirty="0" smtClean="0"/>
              <a:t>21</a:t>
            </a:r>
            <a:r>
              <a:rPr lang="zh-CN" altLang="en-US" b="1" dirty="0" smtClean="0"/>
              <a:t>个指标主要分为了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个指标，即：销售量、需求量、销售量增长率、销售利润及需求量增长率。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zh-CN" altLang="en-US" b="1" dirty="0" smtClean="0"/>
              <a:t>注：分析过程见。</a:t>
            </a: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2" name="右箭头 1">
            <a:hlinkClick r:id="rId3" action="ppaction://hlinksldjump"/>
          </p:cNvPr>
          <p:cNvSpPr/>
          <p:nvPr/>
        </p:nvSpPr>
        <p:spPr>
          <a:xfrm>
            <a:off x="2771335" y="4197172"/>
            <a:ext cx="753035" cy="426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4471" y="46006"/>
            <a:ext cx="162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因子分析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86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14"/>
          <p:cNvSpPr txBox="1"/>
          <p:nvPr/>
        </p:nvSpPr>
        <p:spPr>
          <a:xfrm>
            <a:off x="698514" y="230673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各个行业</a:t>
            </a:r>
            <a:r>
              <a:rPr lang="zh-CN" altLang="en-US" sz="4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优劣势分析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6200" y="1143000"/>
            <a:ext cx="6710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—</a:t>
            </a:r>
            <a:r>
              <a:rPr lang="zh-CN" altLang="en-US" sz="2400" b="1" dirty="0" smtClean="0"/>
              <a:t>基于上述</a:t>
            </a:r>
            <a:r>
              <a:rPr lang="en-US" altLang="zh-CN" sz="2400" b="1" dirty="0" smtClean="0"/>
              <a:t>5</a:t>
            </a:r>
            <a:r>
              <a:rPr lang="zh-CN" altLang="en-US" sz="2400" b="1" dirty="0" smtClean="0"/>
              <a:t>个综合指标，结合行业进行分析</a:t>
            </a:r>
            <a:endParaRPr lang="zh-CN" altLang="en-US" sz="24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86" y="2086720"/>
            <a:ext cx="7468067" cy="446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0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133" y="135129"/>
            <a:ext cx="7249738" cy="622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00133" y="6420060"/>
            <a:ext cx="679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数据依据来源</a:t>
            </a:r>
            <a:endParaRPr lang="zh-CN" altLang="en-US" b="1" dirty="0"/>
          </a:p>
        </p:txBody>
      </p:sp>
      <p:sp>
        <p:nvSpPr>
          <p:cNvPr id="2" name="右箭头 1">
            <a:hlinkClick r:id="rId4" action="ppaction://hlinksldjump"/>
          </p:cNvPr>
          <p:cNvSpPr/>
          <p:nvPr/>
        </p:nvSpPr>
        <p:spPr>
          <a:xfrm>
            <a:off x="3778624" y="6420060"/>
            <a:ext cx="4572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7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13310" y="230672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RFM</a:t>
            </a:r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分析背景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4857" y="1061669"/>
            <a:ext cx="83249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，内容：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模型是衡量客户价值和客户创利能力的重要工具和手段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该模型通过一个客户的近期购买行为、购买的总体频率以及花了多少钱三项指标来描述该客户的价值状况。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R: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最近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一次消费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Recency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F: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(Frequency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M: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Monetary)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RFM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模型较为动态地层示了一个客户的全部轮廓，这对个性化的沟通和服务提供了依据，同时，如果与该客户打交道的时间足够长，也能够较为精确地判断该客户的长期价值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甚至是终身价值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，通过改善三项指标的状况，从而为更多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的销售决策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471" y="46006"/>
            <a:ext cx="162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RFM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414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13310" y="230672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各行业</a:t>
            </a:r>
            <a:r>
              <a:rPr lang="en-US" altLang="zh-CN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RFM</a:t>
            </a:r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8514" y="860499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安防产品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603" y="1788448"/>
            <a:ext cx="5413375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4" y="1788448"/>
            <a:ext cx="4882015" cy="33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组合 21"/>
          <p:cNvGrpSpPr/>
          <p:nvPr/>
        </p:nvGrpSpPr>
        <p:grpSpPr>
          <a:xfrm>
            <a:off x="0" y="2075828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59659" y="5348504"/>
            <a:ext cx="3174816" cy="369332"/>
            <a:chOff x="659659" y="5348504"/>
            <a:chExt cx="3174816" cy="369332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553603" y="5449209"/>
            <a:ext cx="5413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的权重：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的权重：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的权重：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例：上面第一个客户：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× 100+4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×10+3 ×1=543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0889" y="4057497"/>
            <a:ext cx="22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台州市尚远塑业灯饰有限公司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 rot="20043633">
            <a:off x="2886993" y="1673093"/>
            <a:ext cx="3165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宁波飚鹏五金塑料制品有限公司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1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25" y="697676"/>
            <a:ext cx="5413375" cy="590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33454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26528" y="1687864"/>
            <a:ext cx="349257" cy="2501153"/>
            <a:chOff x="0" y="2075828"/>
            <a:chExt cx="349257" cy="2501153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56655" y="4896665"/>
            <a:ext cx="3174816" cy="369332"/>
            <a:chOff x="659659" y="5348504"/>
            <a:chExt cx="3174816" cy="369332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 rot="20043633">
            <a:off x="3451769" y="978115"/>
            <a:ext cx="3165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余姚市银河日用品有限公司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13309" y="3648764"/>
            <a:ext cx="2618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台州市黄岩飞虎塑业灯饰有限公司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987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厨房家电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788" y="787507"/>
            <a:ext cx="4178487" cy="553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260943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174628" y="1757100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3887128" y="1070358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宁波市华宝塑胶模具有限公司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18492" y="3713554"/>
            <a:ext cx="2618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宁波三</a:t>
            </a:r>
            <a:r>
              <a:rPr lang="en-US" altLang="zh-CN" sz="1000" dirty="0" smtClean="0">
                <a:solidFill>
                  <a:srgbClr val="FF0000"/>
                </a:solidFill>
              </a:rPr>
              <a:t>A</a:t>
            </a:r>
            <a:r>
              <a:rPr lang="zh-CN" altLang="en-US" sz="1000" dirty="0" smtClean="0">
                <a:solidFill>
                  <a:srgbClr val="FF0000"/>
                </a:solidFill>
              </a:rPr>
              <a:t>集团电器有限公司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2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电动工具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16" y="1725706"/>
            <a:ext cx="54133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7" y="1368517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182646" y="1802170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宁波迪泰塑胶有限公司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17500" y="3847104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常熟市顺隆塑业有限公司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0161" y="-19906"/>
            <a:ext cx="672273" cy="447557"/>
          </a:xfrm>
          <a:custGeom>
            <a:avLst/>
            <a:gdLst>
              <a:gd name="connsiteX0" fmla="*/ 0 w 672273"/>
              <a:gd name="connsiteY0" fmla="*/ 447557 h 447557"/>
              <a:gd name="connsiteX1" fmla="*/ 195523 w 672273"/>
              <a:gd name="connsiteY1" fmla="*/ 447557 h 447557"/>
              <a:gd name="connsiteX2" fmla="*/ 672273 w 672273"/>
              <a:gd name="connsiteY2" fmla="*/ 0 h 447557"/>
              <a:gd name="connsiteX3" fmla="*/ 476750 w 672273"/>
              <a:gd name="connsiteY3" fmla="*/ 0 h 44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273" h="447557">
                <a:moveTo>
                  <a:pt x="0" y="447557"/>
                </a:moveTo>
                <a:lnTo>
                  <a:pt x="195523" y="447557"/>
                </a:lnTo>
                <a:lnTo>
                  <a:pt x="672273" y="0"/>
                </a:lnTo>
                <a:lnTo>
                  <a:pt x="476750" y="0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1" y="302413"/>
            <a:ext cx="1756229" cy="1627986"/>
          </a:xfrm>
          <a:custGeom>
            <a:avLst/>
            <a:gdLst>
              <a:gd name="connsiteX0" fmla="*/ 0 w 1756229"/>
              <a:gd name="connsiteY0" fmla="*/ 1627986 h 1627986"/>
              <a:gd name="connsiteX1" fmla="*/ 22050 w 1756229"/>
              <a:gd name="connsiteY1" fmla="*/ 1627986 h 1627986"/>
              <a:gd name="connsiteX2" fmla="*/ 1756229 w 1756229"/>
              <a:gd name="connsiteY2" fmla="*/ 0 h 1627986"/>
              <a:gd name="connsiteX3" fmla="*/ 997632 w 1756229"/>
              <a:gd name="connsiteY3" fmla="*/ 0 h 1627986"/>
              <a:gd name="connsiteX4" fmla="*/ 0 w 1756229"/>
              <a:gd name="connsiteY4" fmla="*/ 936542 h 162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229" h="1627986">
                <a:moveTo>
                  <a:pt x="0" y="1627986"/>
                </a:moveTo>
                <a:lnTo>
                  <a:pt x="22050" y="1627986"/>
                </a:lnTo>
                <a:lnTo>
                  <a:pt x="1756229" y="0"/>
                </a:lnTo>
                <a:lnTo>
                  <a:pt x="997632" y="0"/>
                </a:lnTo>
                <a:lnTo>
                  <a:pt x="0" y="936542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flipV="1">
            <a:off x="0" y="0"/>
            <a:ext cx="1756229" cy="1227683"/>
          </a:xfrm>
          <a:custGeom>
            <a:avLst/>
            <a:gdLst>
              <a:gd name="connsiteX0" fmla="*/ 522710 w 2046976"/>
              <a:gd name="connsiteY0" fmla="*/ 1430928 h 1430928"/>
              <a:gd name="connsiteX1" fmla="*/ 0 w 2046976"/>
              <a:gd name="connsiteY1" fmla="*/ 1430928 h 1430928"/>
              <a:gd name="connsiteX2" fmla="*/ 1524265 w 2046976"/>
              <a:gd name="connsiteY2" fmla="*/ 0 h 1430928"/>
              <a:gd name="connsiteX3" fmla="*/ 2046976 w 2046976"/>
              <a:gd name="connsiteY3" fmla="*/ 0 h 143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6976" h="1430928">
                <a:moveTo>
                  <a:pt x="522710" y="1430928"/>
                </a:moveTo>
                <a:lnTo>
                  <a:pt x="0" y="1430928"/>
                </a:lnTo>
                <a:lnTo>
                  <a:pt x="1524265" y="0"/>
                </a:lnTo>
                <a:lnTo>
                  <a:pt x="20469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258771" y="1950305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4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19699" y="800100"/>
            <a:ext cx="2927281" cy="2705100"/>
          </a:xfrm>
          <a:prstGeom prst="rect">
            <a:avLst/>
          </a:pr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574443" y="814866"/>
            <a:ext cx="2927281" cy="2705100"/>
          </a:xfrm>
          <a:prstGeom prst="rect">
            <a:avLst/>
          </a:prstGeom>
          <a:solidFill>
            <a:srgbClr val="E69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219699" y="3814284"/>
            <a:ext cx="2927281" cy="2705100"/>
          </a:xfrm>
          <a:prstGeom prst="rect">
            <a:avLst/>
          </a:pr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574443" y="3829050"/>
            <a:ext cx="2927281" cy="2705100"/>
          </a:xfrm>
          <a:prstGeom prst="rect">
            <a:avLst/>
          </a:prstGeom>
          <a:solidFill>
            <a:srgbClr val="57B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5734050" y="1227683"/>
            <a:ext cx="188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086850" y="1227683"/>
            <a:ext cx="188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086850" y="4258630"/>
            <a:ext cx="188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734050" y="4258630"/>
            <a:ext cx="188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017986" y="828228"/>
            <a:ext cx="131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目的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370786" y="828228"/>
            <a:ext cx="131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数据来源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17986" y="3897124"/>
            <a:ext cx="160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工具与方法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70786" y="3897124"/>
            <a:ext cx="131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参与人员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01951" y="1597230"/>
            <a:ext cx="2845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进行客户分类；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指导销售方向；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有效管理客户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71178" y="1401632"/>
            <a:ext cx="2845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2014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年与</a:t>
            </a:r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2015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年的</a:t>
            </a:r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526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个客户数据；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指标设置：客户分级小组共同制定；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指标数据：各个业务员的数据整理以及</a:t>
            </a:r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IT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部门的导出。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666065" y="4562632"/>
            <a:ext cx="284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客户分级小组成员。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03383" y="4536199"/>
            <a:ext cx="284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SPSS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Excel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1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电子电气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1" y="251377"/>
            <a:ext cx="3737909" cy="6369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1301284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3671975" y="920550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山东信多达电子科技有限公司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95080" y="3731581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四川品胜电子有限公司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改性工厂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154" y="106763"/>
            <a:ext cx="3641408" cy="6459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1234048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3671975" y="920550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苏州旭光聚合物有限公司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7026" y="2785275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宁波色母粒有限公司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个护家电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18" y="1694227"/>
            <a:ext cx="5413375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381966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2371309" y="1870875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温州川洋电器有限公司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50286" y="3861040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温州朗驰电器有限公司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8" name="直接箭头连接符 17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46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环保设备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724" y="1594038"/>
            <a:ext cx="5413375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301284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1349333" y="1884828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金剑环保有限公司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建筑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16" y="238355"/>
            <a:ext cx="5419725" cy="639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1341625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 rot="20043633">
            <a:off x="3671974" y="1041251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嘉兴赢创实业有限公司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02344" y="3834652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慈溪市吉立管件有限公司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8" name="直接箭头连接符 17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3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健康电器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804" y="1487466"/>
            <a:ext cx="5413375" cy="325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1527026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7" y="5137001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3349245" y="1302799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慈溪市香格电器有限公司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30350" y="4007116"/>
            <a:ext cx="3929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浙江艾波特环保科技股份有限公司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洁具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05" y="1470938"/>
            <a:ext cx="5413375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7" y="1440963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5039378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346188" y="1908112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慈溪市大方雅阁洁具有限公司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17500" y="3862791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慈溪市松业洁具有限公司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贸易商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94" y="430201"/>
            <a:ext cx="4230239" cy="613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1486685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40165" y="5012595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3671974" y="1041251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宁波玉火贸易有限公司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7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汽摩改性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441357"/>
            <a:ext cx="5419725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4" y="1422306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117501" y="1908112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新大洲本田摩托有限公司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78645" y="3848349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三洋机车工业有限公司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3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汽车配件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167238"/>
            <a:ext cx="5413375" cy="639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7" y="1395413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3671974" y="1041251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宁波明佳汽车内饰有限公司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82646" y="3848349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浦江远帆塑胶有限公司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5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934" y="-19906"/>
            <a:ext cx="12192000" cy="6858000"/>
          </a:xfrm>
          <a:prstGeom prst="rect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0161" y="-19906"/>
            <a:ext cx="672273" cy="447557"/>
          </a:xfrm>
          <a:custGeom>
            <a:avLst/>
            <a:gdLst>
              <a:gd name="connsiteX0" fmla="*/ 0 w 672273"/>
              <a:gd name="connsiteY0" fmla="*/ 447557 h 447557"/>
              <a:gd name="connsiteX1" fmla="*/ 195523 w 672273"/>
              <a:gd name="connsiteY1" fmla="*/ 447557 h 447557"/>
              <a:gd name="connsiteX2" fmla="*/ 672273 w 672273"/>
              <a:gd name="connsiteY2" fmla="*/ 0 h 447557"/>
              <a:gd name="connsiteX3" fmla="*/ 476750 w 672273"/>
              <a:gd name="connsiteY3" fmla="*/ 0 h 44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273" h="447557">
                <a:moveTo>
                  <a:pt x="0" y="447557"/>
                </a:moveTo>
                <a:lnTo>
                  <a:pt x="195523" y="447557"/>
                </a:lnTo>
                <a:lnTo>
                  <a:pt x="672273" y="0"/>
                </a:lnTo>
                <a:lnTo>
                  <a:pt x="476750" y="0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1" y="302413"/>
            <a:ext cx="1756229" cy="1627986"/>
          </a:xfrm>
          <a:custGeom>
            <a:avLst/>
            <a:gdLst>
              <a:gd name="connsiteX0" fmla="*/ 0 w 1756229"/>
              <a:gd name="connsiteY0" fmla="*/ 1627986 h 1627986"/>
              <a:gd name="connsiteX1" fmla="*/ 22050 w 1756229"/>
              <a:gd name="connsiteY1" fmla="*/ 1627986 h 1627986"/>
              <a:gd name="connsiteX2" fmla="*/ 1756229 w 1756229"/>
              <a:gd name="connsiteY2" fmla="*/ 0 h 1627986"/>
              <a:gd name="connsiteX3" fmla="*/ 997632 w 1756229"/>
              <a:gd name="connsiteY3" fmla="*/ 0 h 1627986"/>
              <a:gd name="connsiteX4" fmla="*/ 0 w 1756229"/>
              <a:gd name="connsiteY4" fmla="*/ 936542 h 162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229" h="1627986">
                <a:moveTo>
                  <a:pt x="0" y="1627986"/>
                </a:moveTo>
                <a:lnTo>
                  <a:pt x="22050" y="1627986"/>
                </a:lnTo>
                <a:lnTo>
                  <a:pt x="1756229" y="0"/>
                </a:lnTo>
                <a:lnTo>
                  <a:pt x="997632" y="0"/>
                </a:lnTo>
                <a:lnTo>
                  <a:pt x="0" y="936542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flipV="1">
            <a:off x="0" y="0"/>
            <a:ext cx="1756229" cy="1227683"/>
          </a:xfrm>
          <a:custGeom>
            <a:avLst/>
            <a:gdLst>
              <a:gd name="connsiteX0" fmla="*/ 522710 w 2046976"/>
              <a:gd name="connsiteY0" fmla="*/ 1430928 h 1430928"/>
              <a:gd name="connsiteX1" fmla="*/ 0 w 2046976"/>
              <a:gd name="connsiteY1" fmla="*/ 1430928 h 1430928"/>
              <a:gd name="connsiteX2" fmla="*/ 1524265 w 2046976"/>
              <a:gd name="connsiteY2" fmla="*/ 0 h 1430928"/>
              <a:gd name="connsiteX3" fmla="*/ 2046976 w 2046976"/>
              <a:gd name="connsiteY3" fmla="*/ 0 h 143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6976" h="1430928">
                <a:moveTo>
                  <a:pt x="522710" y="1430928"/>
                </a:moveTo>
                <a:lnTo>
                  <a:pt x="0" y="1430928"/>
                </a:lnTo>
                <a:lnTo>
                  <a:pt x="1524265" y="0"/>
                </a:lnTo>
                <a:lnTo>
                  <a:pt x="20469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22509" y="181897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客户分析逻辑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24400" y="1227683"/>
            <a:ext cx="1999130" cy="470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客户分析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左大括号 2"/>
          <p:cNvSpPr/>
          <p:nvPr/>
        </p:nvSpPr>
        <p:spPr>
          <a:xfrm rot="5400000">
            <a:off x="5331757" y="323477"/>
            <a:ext cx="726143" cy="393998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023347" y="2664013"/>
            <a:ext cx="1999130" cy="470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自上而下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645088" y="2664013"/>
            <a:ext cx="1999130" cy="470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自下而上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3832413" y="3134660"/>
            <a:ext cx="389964" cy="549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23347" y="3684494"/>
            <a:ext cx="1999130" cy="470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从原料进行分析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3827930" y="4155141"/>
            <a:ext cx="389964" cy="549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023347" y="4704975"/>
            <a:ext cx="1999130" cy="56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按照客户购买原料进行分类筛选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下箭头 39"/>
          <p:cNvSpPr/>
          <p:nvPr/>
        </p:nvSpPr>
        <p:spPr>
          <a:xfrm>
            <a:off x="7469841" y="3134660"/>
            <a:ext cx="389964" cy="549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645088" y="3684494"/>
            <a:ext cx="1999130" cy="470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从行业、产品 等指标进行分析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下箭头 42"/>
          <p:cNvSpPr/>
          <p:nvPr/>
        </p:nvSpPr>
        <p:spPr>
          <a:xfrm>
            <a:off x="7449671" y="4155141"/>
            <a:ext cx="389964" cy="549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645088" y="4704974"/>
            <a:ext cx="2350994" cy="1601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，对客户指标进行探索分析；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，分析各个行业开发的优劣势情况和价值情况；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，建立客户分级模板，对客户进行分级归类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1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日用品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16" y="525897"/>
            <a:ext cx="5413375" cy="555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4" y="1498240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59593" y="5029550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3671974" y="1041251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宁波众海电器有限公司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17965" y="3935985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余姚市创客饰品配件厂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9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生活电器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260" y="455336"/>
            <a:ext cx="4168215" cy="610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395413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789386" y="1908112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宁波科飞洗衣机有限公司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60700" y="2867834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宁波吉德贸易有限公司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玩具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831" y="1287837"/>
            <a:ext cx="5419725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1" y="1287837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113310" y="1775276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东阳市万利电子有限公司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2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-14748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文具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16" y="1390880"/>
            <a:ext cx="5419725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1565143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5126635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2824809" y="1307732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上海晨光股份有限公司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7026" y="4019318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温州市爱好笔业有限公司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9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医疗设备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12" y="155110"/>
            <a:ext cx="4899868" cy="6168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4" y="1434452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59593" y="5081331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3671974" y="1041251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浙江康德莱医疗器械有限公司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885" y="3848349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温州京环科技有限公司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箱包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846" y="806301"/>
            <a:ext cx="5419725" cy="576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1624013"/>
            <a:ext cx="52768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738" y="5233988"/>
            <a:ext cx="3174816" cy="369332"/>
            <a:chOff x="659659" y="5348504"/>
            <a:chExt cx="3174816" cy="36933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043633">
            <a:off x="3671973" y="1328793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嘉兴市可菲儿进出口有限公司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7026" y="4118411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上海大茂箱包有限公司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5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0" y="0"/>
            <a:ext cx="12254832" cy="687274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552" y="1314141"/>
            <a:ext cx="526141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5" y="1314141"/>
            <a:ext cx="5262269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28855" y="5240184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：图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显示大部分客户最近一次交易时间在最后几个月，且大部分为交易频率较低和交易金额较低的客户。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1" y="1801924"/>
            <a:ext cx="349257" cy="2501153"/>
            <a:chOff x="0" y="2075828"/>
            <a:chExt cx="349257" cy="2501153"/>
          </a:xfrm>
        </p:grpSpPr>
        <p:cxnSp>
          <p:nvCxnSpPr>
            <p:cNvPr id="18" name="直接箭头连接符 17"/>
            <p:cNvCxnSpPr/>
            <p:nvPr/>
          </p:nvCxnSpPr>
          <p:spPr>
            <a:xfrm flipV="1">
              <a:off x="349257" y="2075828"/>
              <a:ext cx="0" cy="250115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0" y="2366682"/>
              <a:ext cx="34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时间越来越近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0738" y="4941969"/>
            <a:ext cx="3174816" cy="369332"/>
            <a:chOff x="659659" y="5348504"/>
            <a:chExt cx="3174816" cy="369332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698514" y="5356940"/>
              <a:ext cx="3135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59659" y="5348504"/>
              <a:ext cx="3135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频率越来越多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 rot="20043633">
            <a:off x="3456819" y="1014678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上海晨光股份有限公司等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13310" y="3692235"/>
            <a:ext cx="375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●</a:t>
            </a:r>
            <a:r>
              <a:rPr lang="zh-CN" altLang="en-US" sz="1000" dirty="0" smtClean="0">
                <a:solidFill>
                  <a:srgbClr val="FF0000"/>
                </a:solidFill>
              </a:rPr>
              <a:t>宁波绿昌塑业有限公司等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0829" y="525897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整体数据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58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2766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371850"/>
            <a:ext cx="12192000" cy="34861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2411242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客户分级</a:t>
            </a:r>
            <a:endParaRPr lang="zh-CN" altLang="en-US" sz="4800" b="1" dirty="0">
              <a:solidFill>
                <a:schemeClr val="bg1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" y="3373019"/>
            <a:ext cx="5001491" cy="2528273"/>
          </a:xfrm>
          <a:prstGeom prst="rect">
            <a:avLst/>
          </a:pr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96000" y="3373020"/>
            <a:ext cx="4835236" cy="2528272"/>
          </a:xfrm>
          <a:prstGeom prst="rect">
            <a:avLst/>
          </a:pr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2" y="3774240"/>
            <a:ext cx="1009650" cy="10096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32387" y="3784661"/>
            <a:ext cx="315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分析背景</a:t>
            </a:r>
            <a:endParaRPr lang="en-US" altLang="zh-CN" b="1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51" y="3806282"/>
            <a:ext cx="982584" cy="101453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475143" y="3812775"/>
            <a:ext cx="18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客户分级结果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93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4"/>
          <p:cNvSpPr txBox="1"/>
          <p:nvPr/>
        </p:nvSpPr>
        <p:spPr>
          <a:xfrm>
            <a:off x="1113309" y="109648"/>
            <a:ext cx="9536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客户分析背景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3:$F$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6829" y="1619528"/>
            <a:ext cx="8749720" cy="28717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630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H$4:$Q$1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350" y="770404"/>
            <a:ext cx="8571433" cy="4423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476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flipV="1">
            <a:off x="680161" y="-19906"/>
            <a:ext cx="672273" cy="447557"/>
          </a:xfrm>
          <a:custGeom>
            <a:avLst/>
            <a:gdLst>
              <a:gd name="connsiteX0" fmla="*/ 0 w 672273"/>
              <a:gd name="connsiteY0" fmla="*/ 447557 h 447557"/>
              <a:gd name="connsiteX1" fmla="*/ 195523 w 672273"/>
              <a:gd name="connsiteY1" fmla="*/ 447557 h 447557"/>
              <a:gd name="connsiteX2" fmla="*/ 672273 w 672273"/>
              <a:gd name="connsiteY2" fmla="*/ 0 h 447557"/>
              <a:gd name="connsiteX3" fmla="*/ 476750 w 672273"/>
              <a:gd name="connsiteY3" fmla="*/ 0 h 44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273" h="447557">
                <a:moveTo>
                  <a:pt x="0" y="447557"/>
                </a:moveTo>
                <a:lnTo>
                  <a:pt x="195523" y="447557"/>
                </a:lnTo>
                <a:lnTo>
                  <a:pt x="672273" y="0"/>
                </a:lnTo>
                <a:lnTo>
                  <a:pt x="476750" y="0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1" y="302413"/>
            <a:ext cx="1756229" cy="1627986"/>
          </a:xfrm>
          <a:custGeom>
            <a:avLst/>
            <a:gdLst>
              <a:gd name="connsiteX0" fmla="*/ 0 w 1756229"/>
              <a:gd name="connsiteY0" fmla="*/ 1627986 h 1627986"/>
              <a:gd name="connsiteX1" fmla="*/ 22050 w 1756229"/>
              <a:gd name="connsiteY1" fmla="*/ 1627986 h 1627986"/>
              <a:gd name="connsiteX2" fmla="*/ 1756229 w 1756229"/>
              <a:gd name="connsiteY2" fmla="*/ 0 h 1627986"/>
              <a:gd name="connsiteX3" fmla="*/ 997632 w 1756229"/>
              <a:gd name="connsiteY3" fmla="*/ 0 h 1627986"/>
              <a:gd name="connsiteX4" fmla="*/ 0 w 1756229"/>
              <a:gd name="connsiteY4" fmla="*/ 936542 h 162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229" h="1627986">
                <a:moveTo>
                  <a:pt x="0" y="1627986"/>
                </a:moveTo>
                <a:lnTo>
                  <a:pt x="22050" y="1627986"/>
                </a:lnTo>
                <a:lnTo>
                  <a:pt x="1756229" y="0"/>
                </a:lnTo>
                <a:lnTo>
                  <a:pt x="997632" y="0"/>
                </a:lnTo>
                <a:lnTo>
                  <a:pt x="0" y="936542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flipV="1">
            <a:off x="0" y="0"/>
            <a:ext cx="1756229" cy="1227683"/>
          </a:xfrm>
          <a:custGeom>
            <a:avLst/>
            <a:gdLst>
              <a:gd name="connsiteX0" fmla="*/ 522710 w 2046976"/>
              <a:gd name="connsiteY0" fmla="*/ 1430928 h 1430928"/>
              <a:gd name="connsiteX1" fmla="*/ 0 w 2046976"/>
              <a:gd name="connsiteY1" fmla="*/ 1430928 h 1430928"/>
              <a:gd name="connsiteX2" fmla="*/ 1524265 w 2046976"/>
              <a:gd name="connsiteY2" fmla="*/ 0 h 1430928"/>
              <a:gd name="connsiteX3" fmla="*/ 2046976 w 2046976"/>
              <a:gd name="connsiteY3" fmla="*/ 0 h 143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6976" h="1430928">
                <a:moveTo>
                  <a:pt x="522710" y="1430928"/>
                </a:moveTo>
                <a:lnTo>
                  <a:pt x="0" y="1430928"/>
                </a:lnTo>
                <a:lnTo>
                  <a:pt x="1524265" y="0"/>
                </a:lnTo>
                <a:lnTo>
                  <a:pt x="20469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15888" y="-9955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客户分析内容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8204" y="2942189"/>
            <a:ext cx="499822" cy="1750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客户分析体系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1212239" y="1514794"/>
            <a:ext cx="363455" cy="48456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728753" y="4405912"/>
            <a:ext cx="2464421" cy="57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客户行业分析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728753" y="6073346"/>
            <a:ext cx="2464421" cy="57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客户分级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28753" y="2814334"/>
            <a:ext cx="2464421" cy="57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客户指标探索性分析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4666129" y="2899288"/>
            <a:ext cx="806824" cy="40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978805" y="2818233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对于客户的主要指标进行频数和关联分析。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728753" y="1292117"/>
            <a:ext cx="2464421" cy="57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客户购买原料分析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4666129" y="1261222"/>
            <a:ext cx="806824" cy="40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978805" y="1139777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按照客户购买的原料分类客户，见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表格：客户购买原料分析。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4666129" y="4491504"/>
            <a:ext cx="806824" cy="40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978805" y="4231359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，运用主成分分析客户行业的优劣势情况；</a:t>
            </a:r>
            <a:endParaRPr lang="en-US" altLang="zh-CN" b="1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，运用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RFM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分析每个行业的客户价值状况。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4666129" y="6158937"/>
            <a:ext cx="806824" cy="40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978805" y="5898792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运用因子分析，建立客户分级模板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见客户分级模板表格。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47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V$3:$X$10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9310" y="805177"/>
            <a:ext cx="4763055" cy="464647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52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Z$3:$AI$6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7129" y="852767"/>
            <a:ext cx="10334631" cy="14763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L$3:$AW$11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7129" y="2799249"/>
            <a:ext cx="10458450" cy="3190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18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Y$5:$BC$1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3232" y="1155886"/>
            <a:ext cx="9011449" cy="33623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370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4"/>
          <p:cNvSpPr txBox="1"/>
          <p:nvPr/>
        </p:nvSpPr>
        <p:spPr>
          <a:xfrm>
            <a:off x="1113309" y="109648"/>
            <a:ext cx="9536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客户分级结果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E$2:$BQ$29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655" y="1014030"/>
            <a:ext cx="9654988" cy="535192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0394577" y="1014030"/>
            <a:ext cx="129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见客户分级模板。</a:t>
            </a:r>
            <a:endParaRPr lang="zh-CN" altLang="en-US" b="1" dirty="0"/>
          </a:p>
        </p:txBody>
      </p:sp>
      <p:graphicFrame>
        <p:nvGraphicFramePr>
          <p:cNvPr id="3" name="对象 2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334963"/>
              </p:ext>
            </p:extLst>
          </p:nvPr>
        </p:nvGraphicFramePr>
        <p:xfrm>
          <a:off x="10582836" y="1843181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工作表" showAsIcon="1" r:id="rId5" imgW="914400" imgH="828720" progId="Excel.Sheet.12">
                  <p:embed/>
                </p:oleObj>
              </mc:Choice>
              <mc:Fallback>
                <p:oleObj name="工作表" showAsIcon="1" r:id="rId5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82836" y="1843181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1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9224" y="181740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6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1" y="431614"/>
            <a:ext cx="5456237" cy="556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6978" y="471955"/>
            <a:ext cx="49350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注解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zh-CN" altLang="en-US" b="1" dirty="0" smtClean="0"/>
              <a:t>因子</a:t>
            </a:r>
            <a:r>
              <a:rPr lang="en-US" altLang="zh-CN" b="1" dirty="0"/>
              <a:t>1</a:t>
            </a:r>
            <a:r>
              <a:rPr lang="zh-CN" altLang="en-US" b="1" dirty="0"/>
              <a:t>：主要和销售量、交易笔数、销售额等有关，因此可以将该因子命名为“</a:t>
            </a:r>
            <a:r>
              <a:rPr lang="zh-CN" altLang="en-US" b="1" dirty="0">
                <a:solidFill>
                  <a:srgbClr val="C00000"/>
                </a:solidFill>
              </a:rPr>
              <a:t>销售量</a:t>
            </a:r>
            <a:r>
              <a:rPr lang="zh-CN" altLang="en-US" b="1" dirty="0"/>
              <a:t>”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 smtClean="0"/>
              <a:t>因子</a:t>
            </a:r>
            <a:r>
              <a:rPr lang="en-US" altLang="zh-CN" b="1" dirty="0"/>
              <a:t>2</a:t>
            </a:r>
            <a:r>
              <a:rPr lang="zh-CN" altLang="en-US" b="1" dirty="0"/>
              <a:t>：主要和客户需求量有关，因此可以将该因子命名为“</a:t>
            </a:r>
            <a:r>
              <a:rPr lang="zh-CN" altLang="en-US" b="1" dirty="0">
                <a:solidFill>
                  <a:srgbClr val="C00000"/>
                </a:solidFill>
              </a:rPr>
              <a:t>需求量</a:t>
            </a:r>
            <a:r>
              <a:rPr lang="zh-CN" altLang="en-US" b="1" dirty="0"/>
              <a:t>”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 smtClean="0"/>
              <a:t>因子</a:t>
            </a:r>
            <a:r>
              <a:rPr lang="en-US" altLang="zh-CN" b="1" dirty="0"/>
              <a:t>3</a:t>
            </a:r>
            <a:r>
              <a:rPr lang="zh-CN" altLang="en-US" b="1" dirty="0"/>
              <a:t>：主要和需求量增长率、销售额增长率有关，因此可以将该因子命名为“销</a:t>
            </a:r>
            <a:r>
              <a:rPr lang="zh-CN" altLang="en-US" b="1" dirty="0">
                <a:solidFill>
                  <a:srgbClr val="C00000"/>
                </a:solidFill>
              </a:rPr>
              <a:t>售量增长率</a:t>
            </a:r>
            <a:r>
              <a:rPr lang="zh-CN" altLang="en-US" b="1" dirty="0"/>
              <a:t>”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 smtClean="0"/>
              <a:t>因子</a:t>
            </a:r>
            <a:r>
              <a:rPr lang="en-US" altLang="zh-CN" b="1" dirty="0"/>
              <a:t>4</a:t>
            </a:r>
            <a:r>
              <a:rPr lang="zh-CN" altLang="en-US" b="1" dirty="0"/>
              <a:t>：主要和毛利率、均吨利润有关，因此可以将该因子命名为“</a:t>
            </a:r>
            <a:r>
              <a:rPr lang="zh-CN" altLang="en-US" b="1" dirty="0">
                <a:solidFill>
                  <a:srgbClr val="C00000"/>
                </a:solidFill>
              </a:rPr>
              <a:t>销售利润</a:t>
            </a:r>
            <a:r>
              <a:rPr lang="zh-CN" altLang="en-US" b="1" dirty="0"/>
              <a:t>”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 smtClean="0"/>
              <a:t>因子</a:t>
            </a:r>
            <a:r>
              <a:rPr lang="en-US" altLang="zh-CN" b="1" dirty="0"/>
              <a:t>5</a:t>
            </a:r>
            <a:r>
              <a:rPr lang="zh-CN" altLang="en-US" b="1" dirty="0"/>
              <a:t>：主要和客户需求量、需求量增长率有关，因此可以将该因子命名为“</a:t>
            </a:r>
            <a:r>
              <a:rPr lang="zh-CN" altLang="en-US" b="1" dirty="0">
                <a:solidFill>
                  <a:srgbClr val="C00000"/>
                </a:solidFill>
              </a:rPr>
              <a:t>需求量增长率</a:t>
            </a:r>
            <a:r>
              <a:rPr lang="zh-CN" altLang="en-US" b="1" dirty="0"/>
              <a:t>”。</a:t>
            </a:r>
          </a:p>
        </p:txBody>
      </p:sp>
      <p:sp>
        <p:nvSpPr>
          <p:cNvPr id="2" name="左箭头 1">
            <a:hlinkClick r:id="rId3" action="ppaction://hlinksldjump"/>
          </p:cNvPr>
          <p:cNvSpPr/>
          <p:nvPr/>
        </p:nvSpPr>
        <p:spPr>
          <a:xfrm>
            <a:off x="753035" y="6333565"/>
            <a:ext cx="860612" cy="430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68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60" y="171450"/>
            <a:ext cx="7883525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左箭头 1">
            <a:hlinkClick r:id="rId3" action="ppaction://hlinksldjump"/>
          </p:cNvPr>
          <p:cNvSpPr/>
          <p:nvPr/>
        </p:nvSpPr>
        <p:spPr>
          <a:xfrm>
            <a:off x="121024" y="6064624"/>
            <a:ext cx="1089211" cy="5631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90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5400000">
            <a:off x="-446193" y="446194"/>
            <a:ext cx="3783072" cy="2890685"/>
          </a:xfrm>
          <a:custGeom>
            <a:avLst/>
            <a:gdLst>
              <a:gd name="connsiteX0" fmla="*/ 0 w 3783072"/>
              <a:gd name="connsiteY0" fmla="*/ 2890685 h 2890685"/>
              <a:gd name="connsiteX1" fmla="*/ 0 w 3783072"/>
              <a:gd name="connsiteY1" fmla="*/ 893612 h 2890685"/>
              <a:gd name="connsiteX2" fmla="*/ 845344 w 3783072"/>
              <a:gd name="connsiteY2" fmla="*/ 0 h 2890685"/>
              <a:gd name="connsiteX3" fmla="*/ 3783072 w 3783072"/>
              <a:gd name="connsiteY3" fmla="*/ 2890685 h 28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3072" h="2890685">
                <a:moveTo>
                  <a:pt x="0" y="2890685"/>
                </a:moveTo>
                <a:lnTo>
                  <a:pt x="0" y="893612"/>
                </a:lnTo>
                <a:lnTo>
                  <a:pt x="845344" y="0"/>
                </a:lnTo>
                <a:lnTo>
                  <a:pt x="3783072" y="289068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0000">
            <a:off x="2121699" y="1244748"/>
            <a:ext cx="1649587" cy="1649587"/>
          </a:xfrm>
          <a:prstGeom prst="rect">
            <a:avLst/>
          </a:pr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00000">
            <a:off x="3315624" y="2439375"/>
            <a:ext cx="1649587" cy="1649587"/>
          </a:xfrm>
          <a:prstGeom prst="rect">
            <a:avLst/>
          </a:pr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700000">
            <a:off x="4528708" y="3662194"/>
            <a:ext cx="1649587" cy="1649587"/>
          </a:xfrm>
          <a:prstGeom prst="rect">
            <a:avLst/>
          </a:prstGeom>
          <a:solidFill>
            <a:srgbClr val="57B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708129">
            <a:off x="-878439" y="3847870"/>
            <a:ext cx="6716170" cy="4589287"/>
          </a:xfrm>
          <a:custGeom>
            <a:avLst/>
            <a:gdLst>
              <a:gd name="connsiteX0" fmla="*/ 0 w 6716170"/>
              <a:gd name="connsiteY0" fmla="*/ 0 h 4589287"/>
              <a:gd name="connsiteX1" fmla="*/ 6716170 w 6716170"/>
              <a:gd name="connsiteY1" fmla="*/ 0 h 4589287"/>
              <a:gd name="connsiteX2" fmla="*/ 2148535 w 6716170"/>
              <a:gd name="connsiteY2" fmla="*/ 4589287 h 4589287"/>
              <a:gd name="connsiteX3" fmla="*/ 0 w 6716170"/>
              <a:gd name="connsiteY3" fmla="*/ 2450888 h 458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6170" h="4589287">
                <a:moveTo>
                  <a:pt x="0" y="0"/>
                </a:moveTo>
                <a:lnTo>
                  <a:pt x="6716170" y="0"/>
                </a:lnTo>
                <a:lnTo>
                  <a:pt x="2148535" y="4589287"/>
                </a:lnTo>
                <a:lnTo>
                  <a:pt x="0" y="2450888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91905" y="356010"/>
            <a:ext cx="1663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56530" y="1622778"/>
            <a:ext cx="143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一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46289" y="2771476"/>
            <a:ext cx="143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二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89399" y="3893584"/>
            <a:ext cx="143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三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89" y="2097734"/>
            <a:ext cx="618555" cy="63867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89" y="3292361"/>
            <a:ext cx="578711" cy="59753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79" y="4442396"/>
            <a:ext cx="622744" cy="622744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791089" y="990430"/>
            <a:ext cx="552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04040"/>
                </a:solidFill>
                <a:ea typeface="微软雅黑" panose="020B0503020204020204" pitchFamily="34" charset="-122"/>
              </a:rPr>
              <a:t>对客户各个指标具体情况的描述</a:t>
            </a:r>
            <a:endParaRPr lang="zh-CN" altLang="en-US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94639" y="2141395"/>
            <a:ext cx="552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04040"/>
                </a:solidFill>
                <a:ea typeface="微软雅黑" panose="020B0503020204020204" pitchFamily="34" charset="-122"/>
              </a:rPr>
              <a:t>行业情况分析</a:t>
            </a:r>
            <a:endParaRPr lang="zh-CN" altLang="en-US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 flipH="1">
            <a:off x="9147539" y="3693231"/>
            <a:ext cx="3060700" cy="3172555"/>
            <a:chOff x="0" y="3689995"/>
            <a:chExt cx="3060700" cy="3172555"/>
          </a:xfrm>
        </p:grpSpPr>
        <p:sp>
          <p:nvSpPr>
            <p:cNvPr id="32" name="任意多边形 31"/>
            <p:cNvSpPr/>
            <p:nvPr/>
          </p:nvSpPr>
          <p:spPr>
            <a:xfrm>
              <a:off x="357594" y="5126635"/>
              <a:ext cx="2413741" cy="1735915"/>
            </a:xfrm>
            <a:custGeom>
              <a:avLst/>
              <a:gdLst>
                <a:gd name="connsiteX0" fmla="*/ 1823461 w 2413741"/>
                <a:gd name="connsiteY0" fmla="*/ 0 h 1735915"/>
                <a:gd name="connsiteX1" fmla="*/ 2413741 w 2413741"/>
                <a:gd name="connsiteY1" fmla="*/ 0 h 1735915"/>
                <a:gd name="connsiteX2" fmla="*/ 564595 w 2413741"/>
                <a:gd name="connsiteY2" fmla="*/ 1735915 h 1735915"/>
                <a:gd name="connsiteX3" fmla="*/ 0 w 2413741"/>
                <a:gd name="connsiteY3" fmla="*/ 1735915 h 1735915"/>
                <a:gd name="connsiteX4" fmla="*/ 0 w 2413741"/>
                <a:gd name="connsiteY4" fmla="*/ 1711802 h 173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741" h="1735915">
                  <a:moveTo>
                    <a:pt x="1823461" y="0"/>
                  </a:moveTo>
                  <a:lnTo>
                    <a:pt x="2413741" y="0"/>
                  </a:lnTo>
                  <a:lnTo>
                    <a:pt x="564595" y="1735915"/>
                  </a:lnTo>
                  <a:lnTo>
                    <a:pt x="0" y="1735915"/>
                  </a:lnTo>
                  <a:lnTo>
                    <a:pt x="0" y="171180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0" y="6341704"/>
              <a:ext cx="698514" cy="516296"/>
            </a:xfrm>
            <a:custGeom>
              <a:avLst/>
              <a:gdLst>
                <a:gd name="connsiteX0" fmla="*/ 543196 w 698514"/>
                <a:gd name="connsiteY0" fmla="*/ 0 h 516296"/>
                <a:gd name="connsiteX1" fmla="*/ 698514 w 698514"/>
                <a:gd name="connsiteY1" fmla="*/ 0 h 516296"/>
                <a:gd name="connsiteX2" fmla="*/ 148541 w 698514"/>
                <a:gd name="connsiteY2" fmla="*/ 516296 h 516296"/>
                <a:gd name="connsiteX3" fmla="*/ 0 w 698514"/>
                <a:gd name="connsiteY3" fmla="*/ 516296 h 516296"/>
                <a:gd name="connsiteX4" fmla="*/ 0 w 698514"/>
                <a:gd name="connsiteY4" fmla="*/ 509934 h 51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514" h="516296">
                  <a:moveTo>
                    <a:pt x="543196" y="0"/>
                  </a:moveTo>
                  <a:lnTo>
                    <a:pt x="698514" y="0"/>
                  </a:lnTo>
                  <a:lnTo>
                    <a:pt x="148541" y="516296"/>
                  </a:lnTo>
                  <a:lnTo>
                    <a:pt x="0" y="516296"/>
                  </a:lnTo>
                  <a:lnTo>
                    <a:pt x="0" y="509934"/>
                  </a:lnTo>
                  <a:close/>
                </a:path>
              </a:pathLst>
            </a:custGeom>
            <a:solidFill>
              <a:srgbClr val="109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斜纹 33"/>
            <p:cNvSpPr/>
            <p:nvPr/>
          </p:nvSpPr>
          <p:spPr>
            <a:xfrm>
              <a:off x="0" y="3689995"/>
              <a:ext cx="3060700" cy="2873280"/>
            </a:xfrm>
            <a:prstGeom prst="diagStripe">
              <a:avLst>
                <a:gd name="adj" fmla="val 7554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0" y="4743429"/>
              <a:ext cx="1113310" cy="1045137"/>
            </a:xfrm>
            <a:custGeom>
              <a:avLst/>
              <a:gdLst>
                <a:gd name="connsiteX0" fmla="*/ 789260 w 1113310"/>
                <a:gd name="connsiteY0" fmla="*/ 0 h 1045137"/>
                <a:gd name="connsiteX1" fmla="*/ 1113310 w 1113310"/>
                <a:gd name="connsiteY1" fmla="*/ 0 h 1045137"/>
                <a:gd name="connsiteX2" fmla="*/ 0 w 1113310"/>
                <a:gd name="connsiteY2" fmla="*/ 1045137 h 1045137"/>
                <a:gd name="connsiteX3" fmla="*/ 0 w 1113310"/>
                <a:gd name="connsiteY3" fmla="*/ 740930 h 104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10" h="1045137">
                  <a:moveTo>
                    <a:pt x="789260" y="0"/>
                  </a:moveTo>
                  <a:lnTo>
                    <a:pt x="1113310" y="0"/>
                  </a:lnTo>
                  <a:lnTo>
                    <a:pt x="0" y="1045137"/>
                  </a:lnTo>
                  <a:lnTo>
                    <a:pt x="0" y="740930"/>
                  </a:lnTo>
                  <a:close/>
                </a:path>
              </a:pathLst>
            </a:custGeom>
            <a:solidFill>
              <a:srgbClr val="E69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096000" y="3367415"/>
            <a:ext cx="523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04040"/>
                </a:solidFill>
                <a:ea typeface="微软雅黑" panose="020B0503020204020204" pitchFamily="34" charset="-122"/>
              </a:rPr>
              <a:t>客户分级</a:t>
            </a:r>
          </a:p>
          <a:p>
            <a:endParaRPr lang="zh-CN" altLang="en-US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 rot="2700000">
            <a:off x="5727157" y="4870008"/>
            <a:ext cx="1649587" cy="1649587"/>
          </a:xfrm>
          <a:prstGeom prst="rect">
            <a:avLst/>
          </a:prstGeom>
          <a:solidFill>
            <a:srgbClr val="E69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71" y="5525156"/>
            <a:ext cx="617357" cy="617357"/>
          </a:xfrm>
          <a:prstGeom prst="rect">
            <a:avLst/>
          </a:prstGeom>
        </p:spPr>
      </p:pic>
      <p:sp>
        <p:nvSpPr>
          <p:cNvPr id="38" name="文本框 21"/>
          <p:cNvSpPr txBox="1"/>
          <p:nvPr/>
        </p:nvSpPr>
        <p:spPr>
          <a:xfrm>
            <a:off x="5834497" y="5155824"/>
            <a:ext cx="143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76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1905" y="356010"/>
            <a:ext cx="9195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8CC8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对客户各个指标具体情况的描述</a:t>
            </a:r>
          </a:p>
        </p:txBody>
      </p:sp>
      <p:sp>
        <p:nvSpPr>
          <p:cNvPr id="5" name="矩形 4"/>
          <p:cNvSpPr/>
          <p:nvPr/>
        </p:nvSpPr>
        <p:spPr>
          <a:xfrm>
            <a:off x="-1" y="4151089"/>
            <a:ext cx="5607426" cy="1901371"/>
          </a:xfrm>
          <a:prstGeom prst="rect">
            <a:avLst/>
          </a:prstGeom>
          <a:solidFill>
            <a:srgbClr val="1092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100047" y="4151089"/>
            <a:ext cx="5091952" cy="1901371"/>
          </a:xfrm>
          <a:prstGeom prst="rect">
            <a:avLst/>
          </a:prstGeom>
          <a:solidFill>
            <a:srgbClr val="E695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1905" y="4163933"/>
            <a:ext cx="101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lang="zh-CN" altLang="en-US" sz="5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4247" y="4214175"/>
            <a:ext cx="101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  <a:endParaRPr lang="zh-CN" altLang="en-US" sz="5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6625" y="4425543"/>
            <a:ext cx="1753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频数分析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76625" y="4798270"/>
            <a:ext cx="3967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所在区域，销售量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企业性质，交易笔数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行业类型，均吨实际利润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经营年限，合作年限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10896" y="4463554"/>
            <a:ext cx="1753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指标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关联分析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50837" y="4867276"/>
            <a:ext cx="2592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所在省份与销售量，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所在省份与行业类型，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行业类型与销售量，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行业类型与销售毛利率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64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0" y="-7421"/>
            <a:ext cx="1405095" cy="1319055"/>
          </a:xfrm>
          <a:custGeom>
            <a:avLst/>
            <a:gdLst>
              <a:gd name="connsiteX0" fmla="*/ 1025302 w 1405095"/>
              <a:gd name="connsiteY0" fmla="*/ 0 h 1319055"/>
              <a:gd name="connsiteX1" fmla="*/ 1405095 w 1405095"/>
              <a:gd name="connsiteY1" fmla="*/ 0 h 1319055"/>
              <a:gd name="connsiteX2" fmla="*/ 0 w 1405095"/>
              <a:gd name="connsiteY2" fmla="*/ 1319055 h 1319055"/>
              <a:gd name="connsiteX3" fmla="*/ 0 w 1405095"/>
              <a:gd name="connsiteY3" fmla="*/ 962518 h 131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095" h="1319055">
                <a:moveTo>
                  <a:pt x="1025302" y="0"/>
                </a:moveTo>
                <a:lnTo>
                  <a:pt x="1405095" y="0"/>
                </a:lnTo>
                <a:lnTo>
                  <a:pt x="0" y="1319055"/>
                </a:lnTo>
                <a:lnTo>
                  <a:pt x="0" y="9625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29832" y="34901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频数分析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3" y="1393008"/>
            <a:ext cx="3355333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24" y="3735429"/>
            <a:ext cx="3359999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50" y="5912165"/>
            <a:ext cx="338120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734" y="1393008"/>
            <a:ext cx="3360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3" y="3772566"/>
            <a:ext cx="3359999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3" y="5909110"/>
            <a:ext cx="3951287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24" y="1393008"/>
            <a:ext cx="3360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99" y="3736149"/>
            <a:ext cx="3358800" cy="201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113" y="5994041"/>
            <a:ext cx="3348597" cy="46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9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0" y="-7421"/>
            <a:ext cx="1405095" cy="1319055"/>
          </a:xfrm>
          <a:custGeom>
            <a:avLst/>
            <a:gdLst>
              <a:gd name="connsiteX0" fmla="*/ 1025302 w 1405095"/>
              <a:gd name="connsiteY0" fmla="*/ 0 h 1319055"/>
              <a:gd name="connsiteX1" fmla="*/ 1405095 w 1405095"/>
              <a:gd name="connsiteY1" fmla="*/ 0 h 1319055"/>
              <a:gd name="connsiteX2" fmla="*/ 0 w 1405095"/>
              <a:gd name="connsiteY2" fmla="*/ 1319055 h 1319055"/>
              <a:gd name="connsiteX3" fmla="*/ 0 w 1405095"/>
              <a:gd name="connsiteY3" fmla="*/ 962518 h 131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095" h="1319055">
                <a:moveTo>
                  <a:pt x="1025302" y="0"/>
                </a:moveTo>
                <a:lnTo>
                  <a:pt x="1405095" y="0"/>
                </a:lnTo>
                <a:lnTo>
                  <a:pt x="0" y="1319055"/>
                </a:lnTo>
                <a:lnTo>
                  <a:pt x="0" y="9625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09" y="1332221"/>
            <a:ext cx="3360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24" y="1332221"/>
            <a:ext cx="3367796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25" y="3689995"/>
            <a:ext cx="3807494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88" y="1332221"/>
            <a:ext cx="3233696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588" y="3647786"/>
            <a:ext cx="3393157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5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357594" y="5126635"/>
            <a:ext cx="2413741" cy="1735915"/>
          </a:xfrm>
          <a:custGeom>
            <a:avLst/>
            <a:gdLst>
              <a:gd name="connsiteX0" fmla="*/ 1823461 w 2413741"/>
              <a:gd name="connsiteY0" fmla="*/ 0 h 1735915"/>
              <a:gd name="connsiteX1" fmla="*/ 2413741 w 2413741"/>
              <a:gd name="connsiteY1" fmla="*/ 0 h 1735915"/>
              <a:gd name="connsiteX2" fmla="*/ 564595 w 2413741"/>
              <a:gd name="connsiteY2" fmla="*/ 1735915 h 1735915"/>
              <a:gd name="connsiteX3" fmla="*/ 0 w 2413741"/>
              <a:gd name="connsiteY3" fmla="*/ 1735915 h 1735915"/>
              <a:gd name="connsiteX4" fmla="*/ 0 w 2413741"/>
              <a:gd name="connsiteY4" fmla="*/ 1711802 h 17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741" h="1735915">
                <a:moveTo>
                  <a:pt x="1823461" y="0"/>
                </a:moveTo>
                <a:lnTo>
                  <a:pt x="2413741" y="0"/>
                </a:lnTo>
                <a:lnTo>
                  <a:pt x="564595" y="1735915"/>
                </a:lnTo>
                <a:lnTo>
                  <a:pt x="0" y="1735915"/>
                </a:lnTo>
                <a:lnTo>
                  <a:pt x="0" y="17118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0" y="6341704"/>
            <a:ext cx="698514" cy="516296"/>
          </a:xfrm>
          <a:custGeom>
            <a:avLst/>
            <a:gdLst>
              <a:gd name="connsiteX0" fmla="*/ 543196 w 698514"/>
              <a:gd name="connsiteY0" fmla="*/ 0 h 516296"/>
              <a:gd name="connsiteX1" fmla="*/ 698514 w 698514"/>
              <a:gd name="connsiteY1" fmla="*/ 0 h 516296"/>
              <a:gd name="connsiteX2" fmla="*/ 148541 w 698514"/>
              <a:gd name="connsiteY2" fmla="*/ 516296 h 516296"/>
              <a:gd name="connsiteX3" fmla="*/ 0 w 698514"/>
              <a:gd name="connsiteY3" fmla="*/ 516296 h 516296"/>
              <a:gd name="connsiteX4" fmla="*/ 0 w 698514"/>
              <a:gd name="connsiteY4" fmla="*/ 509934 h 5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14" h="516296">
                <a:moveTo>
                  <a:pt x="543196" y="0"/>
                </a:moveTo>
                <a:lnTo>
                  <a:pt x="698514" y="0"/>
                </a:lnTo>
                <a:lnTo>
                  <a:pt x="148541" y="516296"/>
                </a:lnTo>
                <a:lnTo>
                  <a:pt x="0" y="516296"/>
                </a:lnTo>
                <a:lnTo>
                  <a:pt x="0" y="509934"/>
                </a:lnTo>
                <a:close/>
              </a:path>
            </a:pathLst>
          </a:custGeom>
          <a:solidFill>
            <a:srgbClr val="109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/>
        </p:nvSpPr>
        <p:spPr>
          <a:xfrm>
            <a:off x="0" y="3689995"/>
            <a:ext cx="3060700" cy="2873280"/>
          </a:xfrm>
          <a:prstGeom prst="diagStripe">
            <a:avLst>
              <a:gd name="adj" fmla="val 755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0" y="4743429"/>
            <a:ext cx="1113310" cy="1045137"/>
          </a:xfrm>
          <a:custGeom>
            <a:avLst/>
            <a:gdLst>
              <a:gd name="connsiteX0" fmla="*/ 789260 w 1113310"/>
              <a:gd name="connsiteY0" fmla="*/ 0 h 1045137"/>
              <a:gd name="connsiteX1" fmla="*/ 1113310 w 1113310"/>
              <a:gd name="connsiteY1" fmla="*/ 0 h 1045137"/>
              <a:gd name="connsiteX2" fmla="*/ 0 w 1113310"/>
              <a:gd name="connsiteY2" fmla="*/ 1045137 h 1045137"/>
              <a:gd name="connsiteX3" fmla="*/ 0 w 1113310"/>
              <a:gd name="connsiteY3" fmla="*/ 740930 h 104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310" h="1045137">
                <a:moveTo>
                  <a:pt x="789260" y="0"/>
                </a:moveTo>
                <a:lnTo>
                  <a:pt x="1113310" y="0"/>
                </a:lnTo>
                <a:lnTo>
                  <a:pt x="0" y="1045137"/>
                </a:lnTo>
                <a:lnTo>
                  <a:pt x="0" y="740930"/>
                </a:lnTo>
                <a:close/>
              </a:path>
            </a:pathLst>
          </a:custGeom>
          <a:solidFill>
            <a:srgbClr val="8CC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0" y="-7421"/>
            <a:ext cx="1405095" cy="1319055"/>
          </a:xfrm>
          <a:custGeom>
            <a:avLst/>
            <a:gdLst>
              <a:gd name="connsiteX0" fmla="*/ 1025302 w 1405095"/>
              <a:gd name="connsiteY0" fmla="*/ 0 h 1319055"/>
              <a:gd name="connsiteX1" fmla="*/ 1405095 w 1405095"/>
              <a:gd name="connsiteY1" fmla="*/ 0 h 1319055"/>
              <a:gd name="connsiteX2" fmla="*/ 0 w 1405095"/>
              <a:gd name="connsiteY2" fmla="*/ 1319055 h 1319055"/>
              <a:gd name="connsiteX3" fmla="*/ 0 w 1405095"/>
              <a:gd name="connsiteY3" fmla="*/ 962518 h 131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095" h="1319055">
                <a:moveTo>
                  <a:pt x="1025302" y="0"/>
                </a:moveTo>
                <a:lnTo>
                  <a:pt x="1405095" y="0"/>
                </a:lnTo>
                <a:lnTo>
                  <a:pt x="0" y="1319055"/>
                </a:lnTo>
                <a:lnTo>
                  <a:pt x="0" y="9625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29832" y="34901"/>
            <a:ext cx="814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因数关联分析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47" y="1156447"/>
            <a:ext cx="3360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0" y="5879482"/>
            <a:ext cx="33829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82" y="1156447"/>
            <a:ext cx="3360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36" y="5879482"/>
            <a:ext cx="3393157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12" y="3689995"/>
            <a:ext cx="3295187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图片 17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F$22"/>
              </a:ext>
            </a:extLst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03659" y="5879482"/>
            <a:ext cx="2971800" cy="41057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000" y="1156447"/>
            <a:ext cx="3360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47" y="3689995"/>
            <a:ext cx="3360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49" y="3689995"/>
            <a:ext cx="3355333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31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1145</Words>
  <Application>Microsoft Office PowerPoint</Application>
  <PresentationFormat>自定义</PresentationFormat>
  <Paragraphs>199</Paragraphs>
  <Slides>46</Slides>
  <Notes>0</Notes>
  <HiddenSlides>2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</vt:lpstr>
      <vt:lpstr>宋体</vt:lpstr>
      <vt:lpstr>等线 Light</vt:lpstr>
      <vt:lpstr>等线</vt:lpstr>
      <vt:lpstr>微软雅黑</vt:lpstr>
      <vt:lpstr>方正粗宋简体</vt:lpstr>
      <vt:lpstr>Office 主题​​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龙时富</dc:creator>
  <cp:lastModifiedBy>Sky123.Org</cp:lastModifiedBy>
  <cp:revision>191</cp:revision>
  <dcterms:created xsi:type="dcterms:W3CDTF">2016-01-30T06:16:07Z</dcterms:created>
  <dcterms:modified xsi:type="dcterms:W3CDTF">2016-09-18T05:18:26Z</dcterms:modified>
</cp:coreProperties>
</file>